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7" r:id="rId9"/>
    <p:sldId id="257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93616-E35F-E893-78E1-227585C64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DCB46F-5701-02D7-0207-EC4A2CAC9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8F42E6-39C9-9A47-23CF-35EC66813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03C38-D523-4128-BEFA-D63BC2E69B99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AAB343-6872-6DFB-5260-EA1BA636A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49911E-C5EF-AB0A-CABE-908916A0A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8784-240A-4BDE-9111-ADA0CD8CE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303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AFA69-2E7F-951E-6D99-EA462C58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221A347-8C3C-1F36-A7EF-D85854AC4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4C8220-C6F3-7FDB-E0D0-16311216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03C38-D523-4128-BEFA-D63BC2E69B99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D47990-217A-C1F4-5138-1E71A9E85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69905-8F3B-5204-E40F-E8D9E55B0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8784-240A-4BDE-9111-ADA0CD8CE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144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62E1891-FBE4-C0D0-ED49-DB6D7A523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22DCBC-8C6A-E8FA-3D88-E4B5E73FB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16ADA2-78C9-CBD0-3D3D-B63FBFFFB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03C38-D523-4128-BEFA-D63BC2E69B99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0D3DDE-6D24-8A16-2956-6198F2178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7B583A-A577-1872-FAE6-76DD088A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8784-240A-4BDE-9111-ADA0CD8CE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18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12043-AE91-B282-EE9C-1CFD90090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02440C-FA5F-2E1E-4069-EA11C2119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778646-0360-6BC2-DCD5-D819F3FA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03C38-D523-4128-BEFA-D63BC2E69B99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728C87-C38A-1E69-5AE4-29744CDFA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9F6195-B8E9-8727-C34F-E363E7312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8784-240A-4BDE-9111-ADA0CD8CE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73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755AD-BDFE-2C59-651E-FC48D61D7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F7B56B-0F3B-2875-2A95-2AB32E4E4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5431D1-7CC5-4325-8133-D0DCB058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03C38-D523-4128-BEFA-D63BC2E69B99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22B88F-4491-01B3-A539-CAABC30CB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C153AB-E0A4-7721-E6FE-2D5B5C7B1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8784-240A-4BDE-9111-ADA0CD8CE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16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7CBF0F-A256-3BC4-F356-25B7C8FB6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A82EB6-97CD-330A-EEF2-E1000E282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928450-5257-CC76-8153-6B26631AC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55AF67-842F-91B5-CA0C-76D103B04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03C38-D523-4128-BEFA-D63BC2E69B99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28E677-21F0-72A4-95E2-9C9560BB5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6C9430-5871-A9F9-CBFE-E2DB83783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8784-240A-4BDE-9111-ADA0CD8CE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51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AD17BF-192C-123A-2546-B63A19961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B41E7D-C450-C83A-AB00-27EAB61FF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8D2428-5D73-CB0A-7C9E-FBA683AE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8A9D45-C9EC-4CED-F176-27F3AB6885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171D735-413A-EEE6-ECFE-90A90D5CED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CAB86A-EBEE-FBCA-6058-8192DA999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03C38-D523-4128-BEFA-D63BC2E69B99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C7DC9E5-BC25-2040-EEC5-9209F2DD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49A884A-E0A5-1C7B-7212-C7F3754DD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8784-240A-4BDE-9111-ADA0CD8CE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799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1B8697-F490-D344-4811-4C1B1D71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24B685-666E-608C-9C26-53B5B95EC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03C38-D523-4128-BEFA-D63BC2E69B99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33159F-CC00-1EF5-92E9-72D92EB1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6DDA1D-6C54-BB7D-D529-BDE866BA3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8784-240A-4BDE-9111-ADA0CD8CE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815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CBF3FF-69B6-5887-DB8D-5BC7ADA38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03C38-D523-4128-BEFA-D63BC2E69B99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23C768-2AD4-B8BF-B314-FF3C4F397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A179C2-CF6C-19EB-2EC8-55E0FBEC4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8784-240A-4BDE-9111-ADA0CD8CE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503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2D24F-0265-67E0-5C08-9D1F49381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DCFD1E-D928-32D4-E3D2-B848BE6B0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9E4BBB-F1FD-23A4-3630-74069D65F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75F416-9527-F1A0-91F6-F846E7932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03C38-D523-4128-BEFA-D63BC2E69B99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05C136-8E28-3756-82A7-7CA7B1C3E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79F893-08B5-94A3-C835-7664AB6C5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8784-240A-4BDE-9111-ADA0CD8CE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48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16E81-E5BD-BD9A-FF51-11E670A48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C29F714-F9BB-CF2E-5509-DFEE6CE5A1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5704AF-1E6C-5328-4182-3F6102888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1B0AB1-9830-3054-2E83-A31B9C30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03C38-D523-4128-BEFA-D63BC2E69B99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EAE619-5BBB-722B-374F-69F872B2B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E1A434-99EE-F7B1-9C46-7AD79771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8784-240A-4BDE-9111-ADA0CD8CE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598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5953C6-4D55-4A37-CADC-916C05FED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41E495-4D70-0286-18DA-1B92FD882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F88093-9CB4-4E37-B526-392B8FC27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03C38-D523-4128-BEFA-D63BC2E69B99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AF6A55-68ED-D54D-AACD-1728639ED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260EE7-3EFA-ED75-5369-0C6E33614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B8784-240A-4BDE-9111-ADA0CD8CE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60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10.em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7" Type="http://schemas.openxmlformats.org/officeDocument/2006/relationships/image" Target="../media/image16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jpg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D639C0-F7B7-C68D-2E7C-E26EC7ED1A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信号处理导论大作业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18CF71-35D6-F776-7121-D4F87DA4C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/>
              <a:t>——</a:t>
            </a:r>
            <a:r>
              <a:rPr lang="zh-CN" altLang="en-US" dirty="0"/>
              <a:t>傅里叶级数圈圈画图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87ECAB-C014-24AC-DA5B-CFBC92BA0E17}"/>
              </a:ext>
            </a:extLst>
          </p:cNvPr>
          <p:cNvSpPr txBox="1"/>
          <p:nvPr/>
        </p:nvSpPr>
        <p:spPr>
          <a:xfrm>
            <a:off x="10232809" y="6488668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hehepig 2022/6/1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0091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F77C74-D0E7-EF75-B415-FE6E40B6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</a:t>
            </a:r>
            <a:r>
              <a:rPr lang="en-US" altLang="zh-CN" dirty="0"/>
              <a:t>-carol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264C76-0F0F-CC3D-B58A-B07EEDD6D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26" r="24272"/>
          <a:stretch/>
        </p:blipFill>
        <p:spPr>
          <a:xfrm>
            <a:off x="316637" y="1235213"/>
            <a:ext cx="5779363" cy="6108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DE7036-E5AC-1CBB-78A9-3AD8130CD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839" y="2086252"/>
            <a:ext cx="5749653" cy="44066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C8872E-8E8C-69D2-1A0D-81E247BA2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284" y="537915"/>
            <a:ext cx="3504762" cy="1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10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A60151-79B0-01A3-35A6-EF8B7E60A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E8EF8-9E87-E57A-DD38-6DE019FC4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2891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11A6E5-4A32-A9F7-3B99-9E9DA1C6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B485ED-F5E5-FED2-9A82-4700761DBC94}"/>
              </a:ext>
            </a:extLst>
          </p:cNvPr>
          <p:cNvSpPr txBox="1"/>
          <p:nvPr/>
        </p:nvSpPr>
        <p:spPr>
          <a:xfrm>
            <a:off x="838200" y="1690688"/>
            <a:ext cx="895387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3Blue1Brown</a:t>
            </a:r>
          </a:p>
          <a:p>
            <a:r>
              <a:rPr lang="zh-CN" altLang="en-US" sz="1400" dirty="0"/>
              <a:t>	https://www.bilibili.com/video/BV1vt411N7Ti/</a:t>
            </a:r>
          </a:p>
          <a:p>
            <a:r>
              <a:rPr lang="zh-CN" altLang="en-US" sz="1400" dirty="0"/>
              <a:t>	https://www.bilibili.com/video/BV1pW411J7s8</a:t>
            </a:r>
          </a:p>
          <a:p>
            <a:r>
              <a:rPr lang="zh-CN" altLang="en-US" sz="1400" dirty="0"/>
              <a:t>...</a:t>
            </a:r>
          </a:p>
          <a:p>
            <a:r>
              <a:rPr lang="zh-CN" altLang="en-US" sz="1400" dirty="0"/>
              <a:t>	https://www.bilibili.com/video/BV1VZ4y1B7ot</a:t>
            </a:r>
          </a:p>
          <a:p>
            <a:endParaRPr lang="zh-CN" altLang="en-US" sz="1400" dirty="0"/>
          </a:p>
          <a:p>
            <a:r>
              <a:rPr lang="zh-CN" altLang="en-US" sz="1400" dirty="0"/>
              <a:t>图像处理</a:t>
            </a:r>
          </a:p>
          <a:p>
            <a:r>
              <a:rPr lang="zh-CN" altLang="en-US" sz="1400" dirty="0"/>
              <a:t>	https://www.bilibili.com/video/BV14E411V7z2?p=3</a:t>
            </a:r>
          </a:p>
          <a:p>
            <a:endParaRPr lang="zh-CN" altLang="en-US" sz="1400" dirty="0"/>
          </a:p>
          <a:p>
            <a:r>
              <a:rPr lang="zh-CN" altLang="en-US" sz="1400" dirty="0"/>
              <a:t>边缘提取</a:t>
            </a:r>
          </a:p>
          <a:p>
            <a:r>
              <a:rPr lang="zh-CN" altLang="en-US" sz="1400" dirty="0"/>
              <a:t>	https://blog.csdn.net/weixin_63983775/article/details/123902956</a:t>
            </a:r>
          </a:p>
          <a:p>
            <a:r>
              <a:rPr lang="zh-CN" altLang="en-US" sz="1400" dirty="0"/>
              <a:t>	https://www.bilibili.com/read/cv15810804/</a:t>
            </a:r>
          </a:p>
          <a:p>
            <a:endParaRPr lang="zh-CN" altLang="en-US" sz="1400" dirty="0"/>
          </a:p>
          <a:p>
            <a:r>
              <a:rPr lang="zh-CN" altLang="en-US" sz="1400" dirty="0"/>
              <a:t>边界跟踪</a:t>
            </a:r>
          </a:p>
          <a:p>
            <a:r>
              <a:rPr lang="zh-CN" altLang="en-US" sz="1400" dirty="0"/>
              <a:t>	https://blog.csdn.net/weixin_46908370/article/details/121650198</a:t>
            </a:r>
          </a:p>
          <a:p>
            <a:r>
              <a:rPr lang="zh-CN" altLang="en-US" sz="1400" dirty="0"/>
              <a:t>	https://blog.csdn.net/whk100312/article/details/45625253</a:t>
            </a:r>
          </a:p>
        </p:txBody>
      </p:sp>
    </p:spTree>
    <p:extLst>
      <p:ext uri="{BB962C8B-B14F-4D97-AF65-F5344CB8AC3E}">
        <p14:creationId xmlns:p14="http://schemas.microsoft.com/office/powerpoint/2010/main" val="106721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BC0FBA-B6CB-ACFE-CE92-82C9B0D36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A1C41-15E5-C84D-3019-61B4BC619547}"/>
                  </a:ext>
                </a:extLst>
              </p:cNvPr>
              <p:cNvSpPr txBox="1"/>
              <p:nvPr/>
            </p:nvSpPr>
            <p:spPr>
              <a:xfrm>
                <a:off x="3048740" y="2622336"/>
                <a:ext cx="6094520" cy="1613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  <m:r>
                                <a:rPr lang="pt-BR" altLang="zh-CN" sz="4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p>
                          </m:sSup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A1C41-15E5-C84D-3019-61B4BC619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40" y="2622336"/>
                <a:ext cx="6094520" cy="16133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286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AF506-1DB0-6F55-E7E8-637339E7B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B14C86-C59C-8F5F-C1F4-37AC2A6F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263" y="1873188"/>
            <a:ext cx="8107816" cy="47983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5A0C88-28F0-2D58-E1C6-6F8F026A57B3}"/>
              </a:ext>
            </a:extLst>
          </p:cNvPr>
          <p:cNvSpPr txBox="1"/>
          <p:nvPr/>
        </p:nvSpPr>
        <p:spPr>
          <a:xfrm>
            <a:off x="239698" y="1873188"/>
            <a:ext cx="3568824" cy="39703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把轨迹看作一个复信号时域上的的采样。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将复数信号看作根据时间变换的复向量。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希望用多个类似 </a:t>
            </a:r>
            <a:r>
              <a:rPr lang="en-US" altLang="zh-CN" dirty="0"/>
              <a:t>exp(k*2Pi </a:t>
            </a:r>
            <a:r>
              <a:rPr lang="en-US" altLang="zh-CN" dirty="0" err="1"/>
              <a:t>i</a:t>
            </a:r>
            <a:r>
              <a:rPr lang="en-US" altLang="zh-CN" dirty="0"/>
              <a:t> t) </a:t>
            </a:r>
            <a:r>
              <a:rPr lang="zh-CN" altLang="en-US" dirty="0"/>
              <a:t>的角速度等差递增的旋转向量叠加来拟合。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也就是求每个向量前面的系数 </a:t>
            </a:r>
            <a:r>
              <a:rPr lang="en-US" altLang="zh-CN" dirty="0" err="1"/>
              <a:t>c_k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使用的小向量数量越多，做出的图越精确。</a:t>
            </a:r>
          </a:p>
        </p:txBody>
      </p:sp>
    </p:spTree>
    <p:extLst>
      <p:ext uri="{BB962C8B-B14F-4D97-AF65-F5344CB8AC3E}">
        <p14:creationId xmlns:p14="http://schemas.microsoft.com/office/powerpoint/2010/main" val="78383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2AED89-B889-2ED1-5F36-8E6E29DC4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827FE3-3FA4-0C11-2BF3-F49DBB631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870" y="681037"/>
            <a:ext cx="8191130" cy="61433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A23011B-5F24-8C80-63B4-E62077B27D79}"/>
              </a:ext>
            </a:extLst>
          </p:cNvPr>
          <p:cNvSpPr txBox="1"/>
          <p:nvPr/>
        </p:nvSpPr>
        <p:spPr>
          <a:xfrm>
            <a:off x="239698" y="1873188"/>
            <a:ext cx="3568824" cy="36933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所选的这些小向量都有很好的特性：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除了</a:t>
            </a:r>
            <a:r>
              <a:rPr lang="en-US" altLang="zh-CN" dirty="0"/>
              <a:t>1</a:t>
            </a:r>
            <a:r>
              <a:rPr lang="zh-CN" altLang="en-US" dirty="0"/>
              <a:t>向量，其他在一个大周期（</a:t>
            </a:r>
            <a:r>
              <a:rPr lang="en-US" altLang="zh-CN" dirty="0"/>
              <a:t>0~1</a:t>
            </a:r>
            <a:r>
              <a:rPr lang="zh-CN" altLang="en-US" dirty="0"/>
              <a:t>）之间，他们的积分都是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任意两个相乘，得到的还是这些小向量的其中一个。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zh-CN" altLang="en-US" dirty="0"/>
              <a:t>那么如右边所示，可以求出每个向量的系数了。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期中 </a:t>
            </a:r>
            <a:r>
              <a:rPr lang="en-US" altLang="zh-CN" dirty="0"/>
              <a:t>c_0 </a:t>
            </a:r>
            <a:r>
              <a:rPr lang="zh-CN" altLang="en-US" dirty="0"/>
              <a:t>就是一个大周期内</a:t>
            </a:r>
            <a:r>
              <a:rPr lang="en-US" altLang="zh-CN" dirty="0"/>
              <a:t>f</a:t>
            </a:r>
            <a:r>
              <a:rPr lang="zh-CN" altLang="en-US" dirty="0"/>
              <a:t>信号的均值，可以理解为图像的重心。</a:t>
            </a:r>
          </a:p>
        </p:txBody>
      </p:sp>
    </p:spTree>
    <p:extLst>
      <p:ext uri="{BB962C8B-B14F-4D97-AF65-F5344CB8AC3E}">
        <p14:creationId xmlns:p14="http://schemas.microsoft.com/office/powerpoint/2010/main" val="2340315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0874D1-45CB-F9A6-EECF-114B08635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4F70BE-0E08-77B9-2F33-E41EC446B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具体见 </a:t>
            </a:r>
            <a:r>
              <a:rPr lang="en-US" altLang="zh-CN" dirty="0" err="1"/>
              <a:t>zzk.m</a:t>
            </a:r>
            <a:r>
              <a:rPr lang="zh-CN" altLang="en-US" dirty="0"/>
              <a:t>，里面有注释</a:t>
            </a:r>
            <a:endParaRPr lang="en-US" altLang="zh-CN" dirty="0"/>
          </a:p>
          <a:p>
            <a:r>
              <a:rPr lang="zh-CN" altLang="en-US" dirty="0"/>
              <a:t>大体分为几部分：</a:t>
            </a:r>
            <a:endParaRPr lang="en-US" altLang="zh-CN" dirty="0"/>
          </a:p>
          <a:p>
            <a:pPr lvl="1"/>
            <a:r>
              <a:rPr lang="zh-CN" altLang="en-US" dirty="0"/>
              <a:t>读取图像</a:t>
            </a:r>
            <a:endParaRPr lang="en-US" altLang="zh-CN" dirty="0"/>
          </a:p>
          <a:p>
            <a:pPr lvl="1"/>
            <a:r>
              <a:rPr lang="zh-CN" altLang="en-US" dirty="0"/>
              <a:t>二值化</a:t>
            </a:r>
            <a:endParaRPr lang="en-US" altLang="zh-CN" dirty="0"/>
          </a:p>
          <a:p>
            <a:pPr lvl="1"/>
            <a:r>
              <a:rPr lang="zh-CN" altLang="en-US" dirty="0"/>
              <a:t>分析轮廓路径并转为归一化的复信号</a:t>
            </a:r>
            <a:endParaRPr lang="en-US" altLang="zh-CN" dirty="0"/>
          </a:p>
          <a:p>
            <a:pPr lvl="1"/>
            <a:r>
              <a:rPr lang="zh-CN" altLang="en-US" dirty="0"/>
              <a:t>求出傅里叶级数的系数</a:t>
            </a:r>
            <a:endParaRPr lang="en-US" altLang="zh-CN" dirty="0"/>
          </a:p>
          <a:p>
            <a:pPr lvl="1"/>
            <a:r>
              <a:rPr lang="zh-CN" altLang="en-US" dirty="0"/>
              <a:t>绘制动画（逐帧实时渲染）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0F367C-7C86-CDF0-E464-5B280624E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800" y="1825625"/>
            <a:ext cx="3600000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58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5C927C-D8CB-E786-8008-F566731E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9E11C8-B458-A5EB-240C-BA4C040A4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06" y="365125"/>
            <a:ext cx="3069547" cy="29879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F841A2-E9C7-CDF3-D68E-02676FDA4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384" y="365125"/>
            <a:ext cx="3069547" cy="29879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64ED039-4E9F-0768-C352-9A55F9061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06" y="3504886"/>
            <a:ext cx="3069547" cy="29879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FF6D6C8-928C-43FF-D55A-6BB568788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383" y="3504886"/>
            <a:ext cx="3069547" cy="298798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0A2C726-62A6-25B9-D783-417D33F874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30" y="1580226"/>
            <a:ext cx="1466025" cy="153583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9B4FF5E-0502-4669-0F23-52FB136045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78937" y="3195961"/>
            <a:ext cx="5538251" cy="398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19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CE88F-3C25-97EB-ED36-69C986EFB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22E6C9-49EC-3E80-D194-84B64D59E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05" y="365125"/>
            <a:ext cx="3069548" cy="29879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AB79E4D-4CB2-9783-DA7D-3678A77E4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05" y="3504886"/>
            <a:ext cx="3069547" cy="29879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625E15A-F053-2A9C-775A-296B2EA2E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424" y="3504885"/>
            <a:ext cx="3069548" cy="298799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D306339-42A2-97C8-6321-3A43E166D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23" y="1488191"/>
            <a:ext cx="1875711" cy="142031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317138B-0349-B258-449A-F7F934596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2962" y="3151571"/>
            <a:ext cx="5714420" cy="391161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285CB84-F954-2DC0-DBD7-A564EFCDC8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424" y="365126"/>
            <a:ext cx="3069548" cy="298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48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4E972E-E4EF-D0D3-1AB3-3052F83B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BB8F8F-AC74-B182-B6EE-A436F56A8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95" y="365125"/>
            <a:ext cx="3147505" cy="30638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6BDF87-0A3E-75EB-DDF8-F0520B83C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94" y="3579921"/>
            <a:ext cx="3147505" cy="30638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205C1C-389D-D700-4080-609A53C160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2"/>
          <a:stretch/>
        </p:blipFill>
        <p:spPr>
          <a:xfrm>
            <a:off x="4181603" y="365125"/>
            <a:ext cx="3574522" cy="30638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951FFD-0B20-F09B-1364-969ACA8891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603" y="3579921"/>
            <a:ext cx="3574522" cy="306387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1365F8E-EFD0-AC8C-084B-8F24D4EC45D9}"/>
              </a:ext>
            </a:extLst>
          </p:cNvPr>
          <p:cNvSpPr txBox="1"/>
          <p:nvPr/>
        </p:nvSpPr>
        <p:spPr>
          <a:xfrm>
            <a:off x="239698" y="1873188"/>
            <a:ext cx="3568824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这是同一个图，不同个数小向量的对比图。</a:t>
            </a:r>
          </a:p>
        </p:txBody>
      </p:sp>
    </p:spTree>
    <p:extLst>
      <p:ext uri="{BB962C8B-B14F-4D97-AF65-F5344CB8AC3E}">
        <p14:creationId xmlns:p14="http://schemas.microsoft.com/office/powerpoint/2010/main" val="1183082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708E47-8B76-FC87-90AB-18AF2B83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</a:t>
            </a:r>
            <a:r>
              <a:rPr lang="en-US" altLang="zh-CN" dirty="0"/>
              <a:t>-asoul_small.jpg  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3C00F2-4F76-F7DA-481C-418DF57F9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331" y="326249"/>
            <a:ext cx="3723809" cy="12380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CE5F601-45E9-F4B0-1A00-D43B43A85E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72" r="22727"/>
          <a:stretch/>
        </p:blipFill>
        <p:spPr>
          <a:xfrm>
            <a:off x="350982" y="1178827"/>
            <a:ext cx="6096000" cy="6108700"/>
          </a:xfrm>
          <a:prstGeom prst="rect">
            <a:avLst/>
          </a:prstGeom>
        </p:spPr>
      </p:pic>
      <p:pic>
        <p:nvPicPr>
          <p:cNvPr id="19" name="内容占位符 18">
            <a:extLst>
              <a:ext uri="{FF2B5EF4-FFF2-40B4-BE49-F238E27FC236}">
                <a16:creationId xmlns:a16="http://schemas.microsoft.com/office/drawing/2014/main" id="{035B1719-47C6-4899-7A13-24A1DFEDB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05971" y="1894885"/>
            <a:ext cx="5451184" cy="4351338"/>
          </a:xfrm>
        </p:spPr>
      </p:pic>
    </p:spTree>
    <p:extLst>
      <p:ext uri="{BB962C8B-B14F-4D97-AF65-F5344CB8AC3E}">
        <p14:creationId xmlns:p14="http://schemas.microsoft.com/office/powerpoint/2010/main" val="2777084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416</Words>
  <Application>Microsoft Office PowerPoint</Application>
  <PresentationFormat>宽屏</PresentationFormat>
  <Paragraphs>55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等线 Light</vt:lpstr>
      <vt:lpstr>Arial</vt:lpstr>
      <vt:lpstr>Cambria Math</vt:lpstr>
      <vt:lpstr>Office 主题​​</vt:lpstr>
      <vt:lpstr>信号处理导论大作业</vt:lpstr>
      <vt:lpstr>原理</vt:lpstr>
      <vt:lpstr>原理</vt:lpstr>
      <vt:lpstr>原理</vt:lpstr>
      <vt:lpstr>代码</vt:lpstr>
      <vt:lpstr>效果</vt:lpstr>
      <vt:lpstr>效果</vt:lpstr>
      <vt:lpstr>效果</vt:lpstr>
      <vt:lpstr>参数-asoul_small.jpg   </vt:lpstr>
      <vt:lpstr>参数-carol</vt:lpstr>
      <vt:lpstr>谢谢</vt:lpstr>
      <vt:lpstr>参考资料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朱 泽凯</dc:creator>
  <cp:lastModifiedBy>朱 泽凯</cp:lastModifiedBy>
  <cp:revision>53</cp:revision>
  <dcterms:created xsi:type="dcterms:W3CDTF">2022-05-31T10:22:04Z</dcterms:created>
  <dcterms:modified xsi:type="dcterms:W3CDTF">2022-06-02T16:23:48Z</dcterms:modified>
</cp:coreProperties>
</file>